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2" r:id="rId1"/>
  </p:sldMasterIdLst>
  <p:sldIdLst>
    <p:sldId id="256" r:id="rId2"/>
    <p:sldId id="257" r:id="rId3"/>
    <p:sldId id="260" r:id="rId4"/>
    <p:sldId id="259" r:id="rId5"/>
    <p:sldId id="269" r:id="rId6"/>
    <p:sldId id="273" r:id="rId7"/>
    <p:sldId id="270" r:id="rId8"/>
    <p:sldId id="263" r:id="rId9"/>
    <p:sldId id="267" r:id="rId10"/>
    <p:sldId id="268" r:id="rId11"/>
    <p:sldId id="271" r:id="rId12"/>
    <p:sldId id="266" r:id="rId13"/>
    <p:sldId id="265" r:id="rId14"/>
    <p:sldId id="272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0" autoAdjust="0"/>
    <p:restoredTop sz="94660"/>
  </p:normalViewPr>
  <p:slideViewPr>
    <p:cSldViewPr snapToGrid="0">
      <p:cViewPr varScale="1">
        <p:scale>
          <a:sx n="83" d="100"/>
          <a:sy n="83" d="100"/>
        </p:scale>
        <p:origin x="643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0" y="-1"/>
            <a:ext cx="48768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>
          <a:xfrm>
            <a:off x="412744" y="680477"/>
            <a:ext cx="6096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0" name="Rectangle 39"/>
          <p:cNvSpPr/>
          <p:nvPr/>
        </p:nvSpPr>
        <p:spPr>
          <a:xfrm>
            <a:off x="358764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1" name="Rectangle 40"/>
          <p:cNvSpPr/>
          <p:nvPr/>
        </p:nvSpPr>
        <p:spPr>
          <a:xfrm>
            <a:off x="333360" y="680477"/>
            <a:ext cx="1219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2" name="Rectangle 41"/>
          <p:cNvSpPr/>
          <p:nvPr/>
        </p:nvSpPr>
        <p:spPr>
          <a:xfrm>
            <a:off x="295691" y="680477"/>
            <a:ext cx="1219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4343400"/>
            <a:ext cx="103632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2834640"/>
            <a:ext cx="103632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40388" y="5047394"/>
            <a:ext cx="97536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5" name="Rectangle 64"/>
          <p:cNvSpPr/>
          <p:nvPr/>
        </p:nvSpPr>
        <p:spPr>
          <a:xfrm>
            <a:off x="340388" y="4796819"/>
            <a:ext cx="97536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6" name="Rectangle 65"/>
          <p:cNvSpPr/>
          <p:nvPr/>
        </p:nvSpPr>
        <p:spPr>
          <a:xfrm>
            <a:off x="340388" y="4637685"/>
            <a:ext cx="97536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7" name="Rectangle 66"/>
          <p:cNvSpPr/>
          <p:nvPr/>
        </p:nvSpPr>
        <p:spPr>
          <a:xfrm>
            <a:off x="340388" y="4542559"/>
            <a:ext cx="97536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641600" cy="5851525"/>
          </a:xfrm>
        </p:spPr>
        <p:txBody>
          <a:bodyPr vert="eaVert"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274640"/>
            <a:ext cx="78232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/>
          </p:cNvSpPr>
          <p:nvPr/>
        </p:nvSpPr>
        <p:spPr bwMode="auto">
          <a:xfrm>
            <a:off x="6438603" y="1073888"/>
            <a:ext cx="5762848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498621" y="0"/>
            <a:ext cx="7352715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rot="5236414">
            <a:off x="6635304" y="1285480"/>
            <a:ext cx="4114800" cy="158496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924800" y="0"/>
            <a:ext cx="3657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7924800" y="4267200"/>
            <a:ext cx="42672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7924800" y="0"/>
            <a:ext cx="18288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7931152" y="4246564"/>
            <a:ext cx="2787649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7924800" y="4267200"/>
            <a:ext cx="2133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7924800" y="1371600"/>
            <a:ext cx="42672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7924800" y="1752600"/>
            <a:ext cx="42672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1320800" y="4267200"/>
            <a:ext cx="660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711200" y="4267200"/>
            <a:ext cx="7112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489099" y="2438400"/>
            <a:ext cx="75184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489099" y="2133600"/>
            <a:ext cx="75184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>
            <a:off x="6096000" y="4267200"/>
            <a:ext cx="18288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536" y="1351672"/>
            <a:ext cx="7624064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84213" y="402265"/>
            <a:ext cx="1133856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536" y="512064"/>
            <a:ext cx="10875264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 flipH="1">
            <a:off x="495384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 flipH="1">
            <a:off x="548145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 flipH="1">
            <a:off x="597933" y="680477"/>
            <a:ext cx="1219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H="1">
            <a:off x="635603" y="680477"/>
            <a:ext cx="1219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67304" y="680477"/>
            <a:ext cx="48768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2064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9125" y="17705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7125" y="17705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402266"/>
            <a:ext cx="11822773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099" y="512064"/>
            <a:ext cx="103632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09750"/>
            <a:ext cx="5386917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809750"/>
            <a:ext cx="5389033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459037"/>
            <a:ext cx="5386917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459037"/>
            <a:ext cx="5389033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17053" y="680477"/>
            <a:ext cx="6096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3073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Rectangle 17"/>
          <p:cNvSpPr/>
          <p:nvPr/>
        </p:nvSpPr>
        <p:spPr>
          <a:xfrm>
            <a:off x="37669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Rectangle 19"/>
          <p:cNvSpPr/>
          <p:nvPr/>
        </p:nvSpPr>
        <p:spPr>
          <a:xfrm flipH="1">
            <a:off x="199693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 flipH="1">
            <a:off x="252455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 flipH="1">
            <a:off x="302243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 flipH="1">
            <a:off x="339912" y="680477"/>
            <a:ext cx="1219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71613" y="680477"/>
            <a:ext cx="48768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12064"/>
            <a:ext cx="103632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109728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435100"/>
            <a:ext cx="33528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0" y="1435100"/>
            <a:ext cx="73152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90709" y="0"/>
            <a:ext cx="1170432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4260" y="1885028"/>
            <a:ext cx="11710163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5400000">
            <a:off x="11374903" y="1197789"/>
            <a:ext cx="132763" cy="171288"/>
            <a:chOff x="6668087" y="1297746"/>
            <a:chExt cx="161840" cy="156602"/>
          </a:xfrm>
        </p:grpSpPr>
        <p:cxnSp>
          <p:nvCxnSpPr>
            <p:cNvPr id="15" name="Straight Connector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1219200" y="441252"/>
            <a:ext cx="9144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0709" y="1893781"/>
            <a:ext cx="1170432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1219200" y="1150144"/>
            <a:ext cx="9144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grpSp>
        <p:nvGrpSpPr>
          <p:cNvPr id="14" name="Group 13"/>
          <p:cNvGrpSpPr/>
          <p:nvPr/>
        </p:nvGrpSpPr>
        <p:grpSpPr>
          <a:xfrm rot="5400000">
            <a:off x="11578103" y="1350189"/>
            <a:ext cx="132763" cy="171288"/>
            <a:chOff x="6668087" y="1297746"/>
            <a:chExt cx="161840" cy="156602"/>
          </a:xfrm>
        </p:grpSpPr>
        <p:cxnSp>
          <p:nvCxnSpPr>
            <p:cNvPr id="11" name="Straight Connector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11115579" y="1453352"/>
            <a:ext cx="132763" cy="171288"/>
            <a:chOff x="6668087" y="1297746"/>
            <a:chExt cx="161840" cy="156602"/>
          </a:xfrm>
        </p:grpSpPr>
        <p:cxnSp>
          <p:nvCxnSpPr>
            <p:cNvPr id="19" name="Straight Connector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636000" y="55499"/>
            <a:ext cx="2844800" cy="365125"/>
          </a:xfrm>
        </p:spPr>
        <p:txBody>
          <a:bodyPr/>
          <a:lstStyle/>
          <a:p>
            <a:fld id="{6A4B53A7-3209-46A6-9454-F38EAC8F11E7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19200" y="55499"/>
            <a:ext cx="7416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480800" y="55499"/>
            <a:ext cx="609600" cy="365125"/>
          </a:xfrm>
        </p:spPr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48768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340388" y="5047394"/>
            <a:ext cx="97536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340388" y="4796819"/>
            <a:ext cx="97536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340388" y="4637685"/>
            <a:ext cx="97536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340388" y="4542559"/>
            <a:ext cx="97536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12744" y="680477"/>
            <a:ext cx="6096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5" name="Rectangle 14"/>
          <p:cNvSpPr/>
          <p:nvPr/>
        </p:nvSpPr>
        <p:spPr>
          <a:xfrm>
            <a:off x="358764" y="680477"/>
            <a:ext cx="36576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33360" y="680477"/>
            <a:ext cx="1219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7" name="Rectangle 16"/>
          <p:cNvSpPr/>
          <p:nvPr/>
        </p:nvSpPr>
        <p:spPr>
          <a:xfrm>
            <a:off x="295691" y="680477"/>
            <a:ext cx="1219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1219200" y="512064"/>
            <a:ext cx="10363200" cy="9144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1219200" y="1783560"/>
            <a:ext cx="103632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636000" y="6416676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6A4B53A7-3209-46A6-9454-F38EAC8F11E7}" type="datetimeFigureOut">
              <a:rPr lang="en-US" smtClean="0"/>
              <a:pPr/>
              <a:t>3/23/2022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19200" y="6416676"/>
            <a:ext cx="74168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1480800" y="6416676"/>
            <a:ext cx="609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alexanderbader/forbes-billionaires-2021-30/version/3" TargetMode="External"/><Relationship Id="rId2" Type="http://schemas.openxmlformats.org/officeDocument/2006/relationships/hyperlink" Target="https://www.kaggle.com/roysouravcu/forbes-billionaires-of-2021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ocs.google.com/document/d/1JCnSdtQzhU7XK9pdG8AwAn8fc7UkFT1tGiuKjaySkRw/edit" TargetMode="External"/><Relationship Id="rId4" Type="http://schemas.openxmlformats.org/officeDocument/2006/relationships/hyperlink" Target="https://www.forbes.com/real-time-billionaire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CE3C5560-7A9C-489F-9148-18C5E1D0F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D1024-8404-46E5-993F-662515C3E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043" y="590062"/>
            <a:ext cx="5309140" cy="2838938"/>
          </a:xfrm>
        </p:spPr>
        <p:txBody>
          <a:bodyPr>
            <a:normAutofit fontScale="90000"/>
          </a:bodyPr>
          <a:lstStyle/>
          <a:p>
            <a:br>
              <a:rPr lang="en-US" sz="5400" dirty="0">
                <a:solidFill>
                  <a:schemeClr val="bg1"/>
                </a:solidFill>
              </a:rPr>
            </a:br>
            <a:r>
              <a:rPr lang="en-US" sz="5400" dirty="0">
                <a:solidFill>
                  <a:schemeClr val="bg1"/>
                </a:solidFill>
              </a:rPr>
              <a:t>WORLD’S Billionaires</a:t>
            </a:r>
            <a:br>
              <a:rPr lang="en-US" sz="5400" dirty="0">
                <a:solidFill>
                  <a:schemeClr val="bg1"/>
                </a:solidFill>
              </a:rPr>
            </a:br>
            <a:br>
              <a:rPr lang="en-US" sz="5400" dirty="0">
                <a:solidFill>
                  <a:schemeClr val="bg1"/>
                </a:solidFill>
              </a:rPr>
            </a:br>
            <a:endParaRPr lang="en-AU" sz="54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368A3-9F36-43DB-AD45-F01F9F269A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044" y="3739763"/>
            <a:ext cx="6133396" cy="2265595"/>
          </a:xfrm>
        </p:spPr>
        <p:txBody>
          <a:bodyPr>
            <a:normAutofit/>
          </a:bodyPr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DATA ANALYSIS &amp; VISUALIZATION 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PROJECT 2 – GROUP 5</a:t>
            </a:r>
          </a:p>
          <a:p>
            <a:pPr algn="ctr"/>
            <a:r>
              <a:rPr lang="en-AU" b="1" dirty="0">
                <a:solidFill>
                  <a:schemeClr val="bg1"/>
                </a:solidFill>
              </a:rPr>
              <a:t>DATE: 24/03/2022</a:t>
            </a:r>
          </a:p>
        </p:txBody>
      </p:sp>
      <p:sp>
        <p:nvSpPr>
          <p:cNvPr id="8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236" y="1606411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014" y="183570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696" y="2060130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Picture 4" descr="Billionaires: Top first jobs and degrees of world's richest people">
            <a:extLst>
              <a:ext uri="{FF2B5EF4-FFF2-40B4-BE49-F238E27FC236}">
                <a16:creationId xmlns:a16="http://schemas.microsoft.com/office/drawing/2014/main" id="{D827FF1B-A0DF-4A3F-B65F-FBAFAB9B4B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60" r="21539" b="-3"/>
          <a:stretch/>
        </p:blipFill>
        <p:spPr bwMode="auto">
          <a:xfrm>
            <a:off x="7402277" y="341648"/>
            <a:ext cx="2926335" cy="2926335"/>
          </a:xfrm>
          <a:custGeom>
            <a:avLst/>
            <a:gdLst/>
            <a:ahLst/>
            <a:cxnLst/>
            <a:rect l="l" t="t" r="r" b="b"/>
            <a:pathLst>
              <a:path w="2537092" h="2537092">
                <a:moveTo>
                  <a:pt x="1268546" y="0"/>
                </a:moveTo>
                <a:cubicBezTo>
                  <a:pt x="1969145" y="0"/>
                  <a:pt x="2537092" y="567947"/>
                  <a:pt x="2537092" y="1268546"/>
                </a:cubicBezTo>
                <a:cubicBezTo>
                  <a:pt x="2537092" y="1969145"/>
                  <a:pt x="1969145" y="2537092"/>
                  <a:pt x="1268546" y="2537092"/>
                </a:cubicBezTo>
                <a:cubicBezTo>
                  <a:pt x="567947" y="2537092"/>
                  <a:pt x="0" y="1969145"/>
                  <a:pt x="0" y="1268546"/>
                </a:cubicBezTo>
                <a:cubicBezTo>
                  <a:pt x="0" y="567947"/>
                  <a:pt x="567947" y="0"/>
                  <a:pt x="126854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8489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8" name="Graphic 87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10836425" y="5436655"/>
            <a:ext cx="151536" cy="151536"/>
          </a:xfrm>
          <a:prstGeom prst="rect">
            <a:avLst/>
          </a:prstGeom>
        </p:spPr>
      </p:pic>
      <p:pic>
        <p:nvPicPr>
          <p:cNvPr id="90" name="Graphic 89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11245175" y="5896734"/>
            <a:ext cx="108625" cy="108625"/>
          </a:xfrm>
          <a:prstGeom prst="rect">
            <a:avLst/>
          </a:prstGeom>
        </p:spPr>
      </p:pic>
      <p:pic>
        <p:nvPicPr>
          <p:cNvPr id="92" name="Graphic 9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10554288" y="6038004"/>
            <a:ext cx="95759" cy="9575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74E3865-F14A-4AAC-ADBC-5E7FE7666C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2" r="16613" b="1"/>
          <a:stretch/>
        </p:blipFill>
        <p:spPr bwMode="auto">
          <a:xfrm>
            <a:off x="8465226" y="3267983"/>
            <a:ext cx="3726773" cy="3590017"/>
          </a:xfrm>
          <a:custGeom>
            <a:avLst/>
            <a:gdLst/>
            <a:ahLst/>
            <a:cxnLst/>
            <a:rect l="l" t="t" r="r" b="b"/>
            <a:pathLst>
              <a:path w="5923214" h="5705857">
                <a:moveTo>
                  <a:pt x="3612238" y="0"/>
                </a:moveTo>
                <a:cubicBezTo>
                  <a:pt x="4485043" y="0"/>
                  <a:pt x="5285549" y="309553"/>
                  <a:pt x="5909957" y="824860"/>
                </a:cubicBezTo>
                <a:lnTo>
                  <a:pt x="5923214" y="836909"/>
                </a:lnTo>
                <a:lnTo>
                  <a:pt x="5923214" y="5705857"/>
                </a:lnTo>
                <a:lnTo>
                  <a:pt x="672237" y="5705857"/>
                </a:lnTo>
                <a:lnTo>
                  <a:pt x="616914" y="5631875"/>
                </a:lnTo>
                <a:cubicBezTo>
                  <a:pt x="227427" y="5055358"/>
                  <a:pt x="0" y="4360357"/>
                  <a:pt x="0" y="3612238"/>
                </a:cubicBezTo>
                <a:cubicBezTo>
                  <a:pt x="0" y="1617255"/>
                  <a:pt x="1617255" y="0"/>
                  <a:pt x="361223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636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B473A-C44C-4ABE-99F2-A82C89D60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4311"/>
            <a:ext cx="12192000" cy="9297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AU" sz="6000" b="1" cap="all" dirty="0">
                <a:solidFill>
                  <a:schemeClr val="bg1"/>
                </a:solidFill>
              </a:rPr>
              <a:t>USABILITY &amp; ACKNOWLEDGEMENT</a:t>
            </a:r>
            <a:endParaRPr lang="en-US" sz="60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5274CE8-5CAF-40F0-BC52-BE2EB2FCB14C}"/>
              </a:ext>
            </a:extLst>
          </p:cNvPr>
          <p:cNvSpPr txBox="1"/>
          <p:nvPr/>
        </p:nvSpPr>
        <p:spPr>
          <a:xfrm>
            <a:off x="869454" y="5861310"/>
            <a:ext cx="103084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Data Available for download: </a:t>
            </a:r>
            <a:r>
              <a:rPr lang="en-AU" dirty="0" err="1">
                <a:solidFill>
                  <a:schemeClr val="bg1"/>
                </a:solidFill>
              </a:rPr>
              <a:t>Json</a:t>
            </a:r>
            <a:r>
              <a:rPr lang="en-AU" dirty="0">
                <a:solidFill>
                  <a:schemeClr val="bg1"/>
                </a:solidFill>
              </a:rPr>
              <a:t> and tabular format</a:t>
            </a:r>
          </a:p>
          <a:p>
            <a:r>
              <a:rPr lang="en-AU" dirty="0">
                <a:solidFill>
                  <a:schemeClr val="bg1"/>
                </a:solidFill>
              </a:rPr>
              <a:t>Acknowledgement &amp; Credits page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0672" y="1014785"/>
            <a:ext cx="4344461" cy="4215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17258" y="1236133"/>
            <a:ext cx="7846041" cy="3303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10307" y="2582334"/>
            <a:ext cx="5889566" cy="294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7135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B473A-C44C-4ABE-99F2-A82C89D60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4311"/>
            <a:ext cx="12192000" cy="9297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AU" sz="6000" b="1" cap="all" dirty="0">
                <a:solidFill>
                  <a:schemeClr val="bg1"/>
                </a:solidFill>
              </a:rPr>
              <a:t>Challenges</a:t>
            </a:r>
            <a:endParaRPr lang="en-US" sz="60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4906ECB-C619-4E83-BD08-41F1B29C5401}"/>
              </a:ext>
            </a:extLst>
          </p:cNvPr>
          <p:cNvSpPr txBox="1"/>
          <p:nvPr/>
        </p:nvSpPr>
        <p:spPr>
          <a:xfrm>
            <a:off x="1681481" y="1395871"/>
            <a:ext cx="8442960" cy="4001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Technical Challenges: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dirty="0">
              <a:solidFill>
                <a:schemeClr val="bg1"/>
              </a:solidFill>
              <a:effectLst/>
            </a:endParaRP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Heroku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deployment: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</a:rPr>
              <a:t>Heroku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stopped support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MongoDB</a:t>
            </a:r>
            <a:endParaRPr lang="en-US" sz="1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</a:rPr>
              <a:t>Page navigation using Flask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</a:rPr>
              <a:t>Find a suitable new JS library for the datasets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</a:rPr>
              <a:t>Find data with </a:t>
            </a:r>
            <a:r>
              <a:rPr lang="en-AU" dirty="0" err="1">
                <a:solidFill>
                  <a:schemeClr val="bg1"/>
                </a:solidFill>
                <a:latin typeface="Arial" panose="020B0604020202020204" pitchFamily="34" charset="0"/>
              </a:rPr>
              <a:t>Geojson</a:t>
            </a:r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</a:rPr>
              <a:t> format that can be used for Leaflet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AU" b="0" dirty="0">
              <a:solidFill>
                <a:schemeClr val="bg1"/>
              </a:solidFill>
              <a:effectLst/>
            </a:endParaRPr>
          </a:p>
          <a:p>
            <a:pPr indent="-342900"/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</a:rPr>
              <a:t>Team Challenges:</a:t>
            </a:r>
          </a:p>
          <a:p>
            <a:pPr indent="-342900"/>
            <a:endParaRPr lang="en-AU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114300" indent="-457200">
              <a:buFont typeface="+mj-lt"/>
              <a:buAutoNum type="arabicPeriod"/>
            </a:pPr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</a:rPr>
              <a:t>A member got dropped off 2 days ago with no deliverables</a:t>
            </a:r>
          </a:p>
          <a:p>
            <a:pPr marL="114300" indent="-457200">
              <a:buFont typeface="+mj-lt"/>
              <a:buAutoNum type="arabicPeriod"/>
            </a:pPr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</a:rPr>
              <a:t>Communication &amp; availability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dirty="0">
              <a:solidFill>
                <a:schemeClr val="bg1"/>
              </a:solidFill>
              <a:effectLst/>
            </a:endParaRPr>
          </a:p>
          <a:p>
            <a:br>
              <a:rPr lang="en-US" dirty="0"/>
            </a:b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1356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B473A-C44C-4ABE-99F2-A82C89D60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84311"/>
            <a:ext cx="9147940" cy="9297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b="1" i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leaflet</a:t>
            </a: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66A68B3-C1EF-410D-9EB6-A236EBCDC19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44054" y="1026270"/>
            <a:ext cx="10500844" cy="4565166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25274CE8-5CAF-40F0-BC52-BE2EB2FCB14C}"/>
              </a:ext>
            </a:extLst>
          </p:cNvPr>
          <p:cNvSpPr txBox="1"/>
          <p:nvPr/>
        </p:nvSpPr>
        <p:spPr>
          <a:xfrm>
            <a:off x="844054" y="5971376"/>
            <a:ext cx="103084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 Leaflet to visualize net worth of billionaires on various </a:t>
            </a:r>
            <a:r>
              <a:rPr lang="en-US" dirty="0" err="1">
                <a:solidFill>
                  <a:schemeClr val="bg1"/>
                </a:solidFill>
              </a:rPr>
              <a:t>Mapbox</a:t>
            </a:r>
            <a:r>
              <a:rPr lang="en-US" dirty="0">
                <a:solidFill>
                  <a:schemeClr val="bg1"/>
                </a:solidFill>
              </a:rPr>
              <a:t> layers</a:t>
            </a:r>
          </a:p>
          <a:p>
            <a:r>
              <a:rPr lang="en-US" dirty="0">
                <a:solidFill>
                  <a:schemeClr val="bg1"/>
                </a:solidFill>
              </a:rPr>
              <a:t>Allow user to choose the layer and the way the data is displayed </a:t>
            </a:r>
          </a:p>
          <a:p>
            <a:r>
              <a:rPr lang="en-US" dirty="0">
                <a:solidFill>
                  <a:schemeClr val="bg1"/>
                </a:solidFill>
              </a:rPr>
              <a:t>Use markers with adjusted size and color for the value of the net worth 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1356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B473A-C44C-4ABE-99F2-A82C89D60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84311"/>
            <a:ext cx="9147940" cy="9297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b="1" i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leaflet</a:t>
            </a: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5274CE8-5CAF-40F0-BC52-BE2EB2FCB14C}"/>
              </a:ext>
            </a:extLst>
          </p:cNvPr>
          <p:cNvSpPr txBox="1"/>
          <p:nvPr/>
        </p:nvSpPr>
        <p:spPr>
          <a:xfrm>
            <a:off x="844054" y="5971376"/>
            <a:ext cx="103084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Satellite map</a:t>
            </a:r>
          </a:p>
          <a:p>
            <a:r>
              <a:rPr lang="en-US" dirty="0"/>
              <a:t>Net worth markers color: dark blue $150+, blue $150, green $100, yellow $50, gold $1-</a:t>
            </a:r>
          </a:p>
          <a:p>
            <a:r>
              <a:rPr lang="en-AU" dirty="0"/>
              <a:t>Markers size linked to the value of the net worth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EE7774-4A95-4DE6-BAAF-43C01FEDC7B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75922" y="1026270"/>
            <a:ext cx="10437107" cy="4666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982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B473A-C44C-4ABE-99F2-A82C89D60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4311"/>
            <a:ext cx="12192000" cy="9297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AU" sz="4800" b="1" cap="all" dirty="0">
                <a:solidFill>
                  <a:schemeClr val="bg1"/>
                </a:solidFill>
              </a:rPr>
              <a:t>NUMBER OF BILLIONAIRES PER COUNTRY</a:t>
            </a:r>
            <a:endParaRPr lang="en-US" sz="48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AB7319F-EAC3-4A52-992A-55BC3CFA9411}"/>
              </a:ext>
            </a:extLst>
          </p:cNvPr>
          <p:cNvSpPr txBox="1"/>
          <p:nvPr/>
        </p:nvSpPr>
        <p:spPr>
          <a:xfrm>
            <a:off x="621144" y="5831729"/>
            <a:ext cx="978823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Calculated total Billionaires for each country, USA (724), China (626), India (140)</a:t>
            </a:r>
            <a:endParaRPr lang="en-US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Utilised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Dimple.js –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visualise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Number of countries with Billionaires, Number per country</a:t>
            </a:r>
            <a:endParaRPr lang="en-US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Further study – Number per country per pop., Number per capita, Number per industry</a:t>
            </a:r>
            <a:endParaRPr lang="en-AU" dirty="0"/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42E71772-6AC7-49CD-B914-4903682B8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818" y="1105737"/>
            <a:ext cx="11240655" cy="4558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356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B473A-C44C-4ABE-99F2-A82C89D60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4311"/>
            <a:ext cx="12192000" cy="9297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AU" sz="6000" b="1" cap="all" dirty="0">
                <a:solidFill>
                  <a:schemeClr val="bg1"/>
                </a:solidFill>
              </a:rPr>
              <a:t>LIVE app DEMONSTRATION</a:t>
            </a:r>
            <a:endParaRPr lang="en-US" sz="60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695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34">
            <a:extLst>
              <a:ext uri="{FF2B5EF4-FFF2-40B4-BE49-F238E27FC236}">
                <a16:creationId xmlns:a16="http://schemas.microsoft.com/office/drawing/2014/main" id="{3F672E71-4896-412C-9C70-888CBA0C2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D1024-8404-46E5-993F-662515C3E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753" y="3931162"/>
            <a:ext cx="6347918" cy="2386669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MEMBERS: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Anh </a:t>
            </a:r>
            <a:r>
              <a:rPr lang="en-US" sz="2600" dirty="0" err="1">
                <a:solidFill>
                  <a:schemeClr val="bg1"/>
                </a:solidFill>
              </a:rPr>
              <a:t>huong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DANIELA CORNEA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MINO PERIC</a:t>
            </a:r>
            <a:endParaRPr lang="en-AU" sz="2600" dirty="0">
              <a:solidFill>
                <a:schemeClr val="bg1"/>
              </a:solidFill>
            </a:endParaRPr>
          </a:p>
        </p:txBody>
      </p:sp>
      <p:sp>
        <p:nvSpPr>
          <p:cNvPr id="2053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1367" y="1059736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BF0489-25EE-4C46-8148-F8F3F4354F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alphaModFix/>
          </a:blip>
          <a:stretch>
            <a:fillRect/>
          </a:stretch>
        </p:blipFill>
        <p:spPr>
          <a:xfrm>
            <a:off x="1759690" y="906928"/>
            <a:ext cx="4167963" cy="2344479"/>
          </a:xfrm>
          <a:prstGeom prst="rect">
            <a:avLst/>
          </a:prstGeom>
        </p:spPr>
      </p:pic>
      <p:pic>
        <p:nvPicPr>
          <p:cNvPr id="2050" name="Picture 2" descr="Real Time Billionaires">
            <a:extLst>
              <a:ext uri="{FF2B5EF4-FFF2-40B4-BE49-F238E27FC236}">
                <a16:creationId xmlns:a16="http://schemas.microsoft.com/office/drawing/2014/main" id="{90AAE523-C0D7-4527-8FC0-E11A307D1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40253" y="906929"/>
            <a:ext cx="4167963" cy="2344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15814" y="2482932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1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52738" y="355683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47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D1024-8404-46E5-993F-662515C3E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2182" y="501137"/>
            <a:ext cx="4195674" cy="157023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b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Scope and methods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368A3-9F36-43DB-AD45-F01F9F269A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119" y="2037508"/>
            <a:ext cx="4909798" cy="443441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800" b="1" dirty="0"/>
          </a:p>
          <a:p>
            <a:r>
              <a:rPr lang="en-US" sz="2000" b="1" dirty="0"/>
              <a:t>Scope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Analyze and visualize world’s billionaires' data</a:t>
            </a:r>
          </a:p>
          <a:p>
            <a:endParaRPr lang="en-US" sz="2000" dirty="0"/>
          </a:p>
          <a:p>
            <a:r>
              <a:rPr lang="en-US" sz="2000" b="1" dirty="0"/>
              <a:t>Tools and Methods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Python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Flask/API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HTML/CSS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JavaScript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SQL/MongoDB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D3, Leaflet, Dimple</a:t>
            </a:r>
            <a:br>
              <a:rPr lang="en-US" sz="1800" dirty="0"/>
            </a:br>
            <a:endParaRPr lang="en-US" sz="1800" b="1" dirty="0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6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7" name="Picture 2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637CDE52-AC24-4B10-81F6-E65A459CDA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12458"/>
          <a:stretch/>
        </p:blipFill>
        <p:spPr bwMode="auto">
          <a:xfrm>
            <a:off x="1217770" y="2296412"/>
            <a:ext cx="3952579" cy="2257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213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34">
            <a:extLst>
              <a:ext uri="{FF2B5EF4-FFF2-40B4-BE49-F238E27FC236}">
                <a16:creationId xmlns:a16="http://schemas.microsoft.com/office/drawing/2014/main" id="{3F672E71-4896-412C-9C70-888CBA0C2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D1024-8404-46E5-993F-662515C3E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820" y="322273"/>
            <a:ext cx="6347918" cy="1163036"/>
          </a:xfrm>
        </p:spPr>
        <p:txBody>
          <a:bodyPr anchor="ctr">
            <a:norm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MAIN Datasets</a:t>
            </a:r>
            <a:endParaRPr lang="en-AU" sz="2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368A3-9F36-43DB-AD45-F01F9F269A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70536" y="2516026"/>
            <a:ext cx="9327384" cy="3650985"/>
          </a:xfrm>
        </p:spPr>
        <p:txBody>
          <a:bodyPr anchor="ctr">
            <a:normAutofit/>
          </a:bodyPr>
          <a:lstStyle/>
          <a:p>
            <a:pPr rtl="0">
              <a:spcBef>
                <a:spcPts val="0"/>
              </a:spcBef>
              <a:spcAft>
                <a:spcPts val="600"/>
              </a:spcAft>
            </a:pPr>
            <a:br>
              <a:rPr lang="en-AU" sz="2000" dirty="0">
                <a:solidFill>
                  <a:schemeClr val="bg1"/>
                </a:solidFill>
              </a:rPr>
            </a:br>
            <a:endParaRPr lang="en-AU" sz="2000" b="1" dirty="0">
              <a:solidFill>
                <a:schemeClr val="bg1"/>
              </a:solidFill>
            </a:endParaRPr>
          </a:p>
        </p:txBody>
      </p:sp>
      <p:sp>
        <p:nvSpPr>
          <p:cNvPr id="2053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1367" y="1059736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9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15814" y="2482932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1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52738" y="355683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906ECB-C619-4E83-BD08-41F1B29C5401}"/>
              </a:ext>
            </a:extLst>
          </p:cNvPr>
          <p:cNvSpPr txBox="1"/>
          <p:nvPr/>
        </p:nvSpPr>
        <p:spPr>
          <a:xfrm>
            <a:off x="911014" y="1395871"/>
            <a:ext cx="84429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Forbes Billionaires of 2021 – Version 1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sng" strike="noStrike" dirty="0">
                <a:effectLst/>
                <a:latin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https://www.kaggle.com/roysouravcu/forbes-billionaires-of-2021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b="0" dirty="0">
                <a:solidFill>
                  <a:schemeClr val="bg1"/>
                </a:solidFill>
                <a:effectLst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Forbes Billionaires of 2021 – Version 2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sng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https://www.kaggle.com/alexanderbader/forbes-billionaires-2021-30/version/3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b="0" dirty="0">
                <a:solidFill>
                  <a:schemeClr val="bg1"/>
                </a:solidFill>
                <a:effectLst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Forbes Real-time Billionaires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sng" strike="noStrike" dirty="0">
                <a:effectLst/>
                <a:latin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https://www.forbes.com/real-time-billionaires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A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ACD1024-8404-46E5-993F-662515C3E560}"/>
              </a:ext>
            </a:extLst>
          </p:cNvPr>
          <p:cNvSpPr txBox="1">
            <a:spLocks/>
          </p:cNvSpPr>
          <p:nvPr/>
        </p:nvSpPr>
        <p:spPr>
          <a:xfrm>
            <a:off x="966086" y="4073006"/>
            <a:ext cx="6347918" cy="1163036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9144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reflection blurRad="12700" stA="34000" endA="740" endPos="53000" dir="5400000" sy="-100000" algn="bl" rotWithShape="0"/>
                </a:effectLst>
                <a:uLnTx/>
                <a:uFillTx/>
                <a:latin typeface="+mj-lt"/>
                <a:ea typeface="+mj-ea"/>
                <a:cs typeface="+mj-cs"/>
              </a:rPr>
              <a:t>Project Proposal &amp; Schedule</a:t>
            </a:r>
            <a:endParaRPr kumimoji="0" lang="en-AU" sz="2600" b="1" i="0" u="none" strike="noStrike" kern="1200" cap="all" spc="0" normalizeH="0" baseline="0" noProof="0" dirty="0">
              <a:ln>
                <a:noFill/>
              </a:ln>
              <a:solidFill>
                <a:schemeClr val="bg1"/>
              </a:solidFill>
              <a:effectLst>
                <a:reflection blurRad="12700" stA="34000" endA="740" endPos="53000" dir="5400000" sy="-100000" algn="bl" rotWithShape="0"/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906ECB-C619-4E83-BD08-41F1B29C5401}"/>
              </a:ext>
            </a:extLst>
          </p:cNvPr>
          <p:cNvSpPr txBox="1"/>
          <p:nvPr/>
        </p:nvSpPr>
        <p:spPr>
          <a:xfrm>
            <a:off x="970280" y="5146604"/>
            <a:ext cx="84429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sng" strike="noStrike" dirty="0">
                <a:effectLst/>
                <a:latin typeface="Arial" panose="020B0604020202020204" pitchFamily="34" charset="0"/>
                <a:hlinkClick r:id="rId5"/>
              </a:rPr>
              <a:t>https://docs.google.com/document/d/1JCnSdtQzhU7XK9pdG8AwAn8fc7UkFT1tGiuKjaySkRw/edit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64187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B473A-C44C-4ABE-99F2-A82C89D60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84311"/>
            <a:ext cx="9147940" cy="9297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AU" sz="6000" b="1" cap="all" dirty="0">
                <a:solidFill>
                  <a:schemeClr val="bg1"/>
                </a:solidFill>
              </a:rPr>
              <a:t>High level design</a:t>
            </a:r>
            <a:endParaRPr lang="en-US" sz="60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5274CE8-5CAF-40F0-BC52-BE2EB2FCB14C}"/>
              </a:ext>
            </a:extLst>
          </p:cNvPr>
          <p:cNvSpPr txBox="1"/>
          <p:nvPr/>
        </p:nvSpPr>
        <p:spPr>
          <a:xfrm>
            <a:off x="869454" y="5861310"/>
            <a:ext cx="103084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Conceptually design: - the end view of the product</a:t>
            </a:r>
          </a:p>
          <a:p>
            <a:pPr>
              <a:buFont typeface="Arial" pitchFamily="34" charset="0"/>
              <a:buChar char="•"/>
            </a:pPr>
            <a:r>
              <a:rPr lang="en-AU" dirty="0">
                <a:solidFill>
                  <a:schemeClr val="bg1"/>
                </a:solidFill>
              </a:rPr>
              <a:t> scalable solution,  how each component of the app should look like</a:t>
            </a:r>
          </a:p>
          <a:p>
            <a:pPr>
              <a:buFont typeface="Arial" pitchFamily="34" charset="0"/>
              <a:buChar char="•"/>
            </a:pPr>
            <a:r>
              <a:rPr lang="en-AU" dirty="0">
                <a:solidFill>
                  <a:schemeClr val="bg1"/>
                </a:solidFill>
              </a:rPr>
              <a:t> techniques apply on each component with work allocation</a:t>
            </a:r>
          </a:p>
        </p:txBody>
      </p:sp>
      <p:pic>
        <p:nvPicPr>
          <p:cNvPr id="3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5882" y="2209799"/>
            <a:ext cx="3833651" cy="26559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6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7884" y="2938463"/>
            <a:ext cx="3661716" cy="25902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7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1" y="1351492"/>
            <a:ext cx="3780196" cy="2670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7135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B473A-C44C-4ABE-99F2-A82C89D60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84311"/>
            <a:ext cx="9147940" cy="9297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AU" sz="6000" b="1" cap="all" dirty="0">
                <a:solidFill>
                  <a:schemeClr val="bg1"/>
                </a:solidFill>
              </a:rPr>
              <a:t>APP development</a:t>
            </a:r>
            <a:endParaRPr lang="en-US" sz="60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4906ECB-C619-4E83-BD08-41F1B29C5401}"/>
              </a:ext>
            </a:extLst>
          </p:cNvPr>
          <p:cNvSpPr txBox="1"/>
          <p:nvPr/>
        </p:nvSpPr>
        <p:spPr>
          <a:xfrm>
            <a:off x="1681481" y="1395871"/>
            <a:ext cx="844296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AU" sz="2000" dirty="0">
                <a:solidFill>
                  <a:schemeClr val="bg1"/>
                </a:solidFill>
                <a:latin typeface="Arial" panose="020B0604020202020204" pitchFamily="34" charset="0"/>
              </a:rPr>
              <a:t> Data extract, cleanse, transform and load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AU" sz="20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AU" sz="2000" dirty="0">
                <a:solidFill>
                  <a:schemeClr val="bg1"/>
                </a:solidFill>
                <a:latin typeface="Arial" panose="020B0604020202020204" pitchFamily="34" charset="0"/>
              </a:rPr>
              <a:t> Design, coding &amp; test individual components 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AU" sz="20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AU" sz="2000" dirty="0">
                <a:solidFill>
                  <a:schemeClr val="bg1"/>
                </a:solidFill>
                <a:latin typeface="Arial" panose="020B0604020202020204" pitchFamily="34" charset="0"/>
              </a:rPr>
              <a:t> Merge: codes, components and perform end-to-end testing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AU" sz="20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AU" sz="2000" dirty="0">
                <a:solidFill>
                  <a:schemeClr val="bg1"/>
                </a:solidFill>
                <a:latin typeface="Arial" panose="020B0604020202020204" pitchFamily="34" charset="0"/>
              </a:rPr>
              <a:t> Deploy codes</a:t>
            </a:r>
          </a:p>
        </p:txBody>
      </p:sp>
    </p:spTree>
    <p:extLst>
      <p:ext uri="{BB962C8B-B14F-4D97-AF65-F5344CB8AC3E}">
        <p14:creationId xmlns:p14="http://schemas.microsoft.com/office/powerpoint/2010/main" val="471356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B473A-C44C-4ABE-99F2-A82C89D60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84311"/>
            <a:ext cx="9147940" cy="9297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AU" sz="6000" b="1" cap="all" dirty="0">
                <a:solidFill>
                  <a:schemeClr val="bg1"/>
                </a:solidFill>
              </a:rPr>
              <a:t>Billionaires APP</a:t>
            </a:r>
            <a:endParaRPr lang="en-US" sz="60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15205" y="1004887"/>
            <a:ext cx="5900393" cy="4786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7135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5274CE8-5CAF-40F0-BC52-BE2EB2FCB14C}"/>
              </a:ext>
            </a:extLst>
          </p:cNvPr>
          <p:cNvSpPr txBox="1"/>
          <p:nvPr/>
        </p:nvSpPr>
        <p:spPr>
          <a:xfrm>
            <a:off x="869454" y="5861310"/>
            <a:ext cx="103084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 scraping from Forbes (in real-time) using: Python, Flask API, </a:t>
            </a:r>
            <a:r>
              <a:rPr lang="en-US" dirty="0" err="1">
                <a:solidFill>
                  <a:schemeClr val="bg1"/>
                </a:solidFill>
              </a:rPr>
              <a:t>MongoDB</a:t>
            </a:r>
            <a:r>
              <a:rPr lang="en-US" dirty="0">
                <a:solidFill>
                  <a:schemeClr val="bg1"/>
                </a:solidFill>
              </a:rPr>
              <a:t>, JS, HTML, CSS. </a:t>
            </a:r>
          </a:p>
          <a:p>
            <a:r>
              <a:rPr lang="en-AU" dirty="0">
                <a:solidFill>
                  <a:schemeClr val="bg1"/>
                </a:solidFill>
              </a:rPr>
              <a:t>User interaction: Scraping button, zooming, sorting data in column: Rank, Name, Industries and Country, keyword search (on any column). Top Navigation bar to navigate around the app.</a:t>
            </a:r>
          </a:p>
          <a:p>
            <a:endParaRPr lang="en-AU" dirty="0">
              <a:solidFill>
                <a:schemeClr val="bg1"/>
              </a:solidFill>
            </a:endParaRP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20068" y="0"/>
            <a:ext cx="7180986" cy="5825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Oval 12"/>
          <p:cNvSpPr/>
          <p:nvPr/>
        </p:nvSpPr>
        <p:spPr>
          <a:xfrm>
            <a:off x="3708400" y="0"/>
            <a:ext cx="5071532" cy="6773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6ACD1024-8404-46E5-993F-662515C3E560}"/>
              </a:ext>
            </a:extLst>
          </p:cNvPr>
          <p:cNvSpPr txBox="1">
            <a:spLocks/>
          </p:cNvSpPr>
          <p:nvPr/>
        </p:nvSpPr>
        <p:spPr>
          <a:xfrm>
            <a:off x="127000" y="220132"/>
            <a:ext cx="2650068" cy="824909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9144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reflection blurRad="12700" stA="34000" endA="740" endPos="53000" dir="5400000" sy="-100000" algn="bl" rotWithShape="0"/>
                </a:effectLst>
                <a:uLnTx/>
                <a:uFillTx/>
                <a:latin typeface="+mj-lt"/>
                <a:ea typeface="+mj-ea"/>
                <a:cs typeface="+mj-cs"/>
              </a:rPr>
              <a:t>Landing Page</a:t>
            </a:r>
            <a:endParaRPr kumimoji="0" lang="en-AU" sz="2600" b="1" i="0" u="none" strike="noStrike" kern="1200" cap="all" spc="0" normalizeH="0" baseline="0" noProof="0" dirty="0">
              <a:ln>
                <a:noFill/>
              </a:ln>
              <a:solidFill>
                <a:schemeClr val="bg1"/>
              </a:solidFill>
              <a:effectLst>
                <a:reflection blurRad="12700" stA="34000" endA="740" endPos="53000" dir="5400000" sy="-100000" algn="bl" rotWithShape="0"/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713560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B473A-C44C-4ABE-99F2-A82C89D60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84311"/>
            <a:ext cx="9147940" cy="9297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AU" sz="6000" b="1" cap="all" dirty="0">
                <a:solidFill>
                  <a:schemeClr val="bg1"/>
                </a:solidFill>
              </a:rPr>
              <a:t>Visualisation</a:t>
            </a:r>
            <a:endParaRPr lang="en-US" sz="60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184" y="914400"/>
            <a:ext cx="2927924" cy="2192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05847" y="1427692"/>
            <a:ext cx="6586153" cy="261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75379" y="1446213"/>
            <a:ext cx="5617992" cy="277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16505" y="2813051"/>
            <a:ext cx="5664609" cy="27156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818995" y="3256492"/>
            <a:ext cx="6840734" cy="330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7135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ro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447</TotalTime>
  <Words>474</Words>
  <Application>Microsoft Office PowerPoint</Application>
  <PresentationFormat>Widescreen</PresentationFormat>
  <Paragraphs>76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Consolas</vt:lpstr>
      <vt:lpstr>Corbel</vt:lpstr>
      <vt:lpstr>Wingdings</vt:lpstr>
      <vt:lpstr>Wingdings 2</vt:lpstr>
      <vt:lpstr>Wingdings 3</vt:lpstr>
      <vt:lpstr>Metro</vt:lpstr>
      <vt:lpstr> WORLD’S Billionaires  </vt:lpstr>
      <vt:lpstr>MEMBERS: Anh huong DANIELA CORNEA MINO PERIC</vt:lpstr>
      <vt:lpstr> Scope and methods</vt:lpstr>
      <vt:lpstr>MAIN Datasets</vt:lpstr>
      <vt:lpstr>High level design</vt:lpstr>
      <vt:lpstr>APP development</vt:lpstr>
      <vt:lpstr>Billionaires APP</vt:lpstr>
      <vt:lpstr>PowerPoint Presentation</vt:lpstr>
      <vt:lpstr>Visualisation</vt:lpstr>
      <vt:lpstr>USABILITY &amp; ACKNOWLEDGEMENT</vt:lpstr>
      <vt:lpstr>Challenges</vt:lpstr>
      <vt:lpstr>leaflet</vt:lpstr>
      <vt:lpstr>leaflet</vt:lpstr>
      <vt:lpstr>NUMBER OF BILLIONAIRES PER COUNTRY</vt:lpstr>
      <vt:lpstr>LIVE app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Daniela Cornea</dc:creator>
  <cp:lastModifiedBy>Daniela Cornea</cp:lastModifiedBy>
  <cp:revision>47</cp:revision>
  <dcterms:created xsi:type="dcterms:W3CDTF">2022-03-22T03:34:47Z</dcterms:created>
  <dcterms:modified xsi:type="dcterms:W3CDTF">2022-03-23T07:59:13Z</dcterms:modified>
</cp:coreProperties>
</file>

<file path=docProps/thumbnail.jpeg>
</file>